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4"/>
  </p:notesMasterIdLst>
  <p:handoutMasterIdLst>
    <p:handoutMasterId r:id="rId25"/>
  </p:handoutMasterIdLst>
  <p:sldIdLst>
    <p:sldId id="667" r:id="rId6"/>
    <p:sldId id="671" r:id="rId7"/>
    <p:sldId id="672" r:id="rId8"/>
    <p:sldId id="682" r:id="rId9"/>
    <p:sldId id="679" r:id="rId10"/>
    <p:sldId id="687" r:id="rId11"/>
    <p:sldId id="680" r:id="rId12"/>
    <p:sldId id="673" r:id="rId13"/>
    <p:sldId id="683" r:id="rId14"/>
    <p:sldId id="675" r:id="rId15"/>
    <p:sldId id="677" r:id="rId16"/>
    <p:sldId id="676" r:id="rId17"/>
    <p:sldId id="685" r:id="rId18"/>
    <p:sldId id="674" r:id="rId19"/>
    <p:sldId id="684" r:id="rId20"/>
    <p:sldId id="678" r:id="rId21"/>
    <p:sldId id="670" r:id="rId22"/>
    <p:sldId id="6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/>
        </p14:section>
        <p14:section name="Your Presentation" id="{BC5D39D9-9158-D649-839D-B2F6EDD610CD}">
          <p14:sldIdLst>
            <p14:sldId id="667"/>
            <p14:sldId id="671"/>
            <p14:sldId id="672"/>
            <p14:sldId id="682"/>
            <p14:sldId id="679"/>
            <p14:sldId id="687"/>
            <p14:sldId id="680"/>
            <p14:sldId id="673"/>
            <p14:sldId id="683"/>
            <p14:sldId id="675"/>
            <p14:sldId id="677"/>
            <p14:sldId id="676"/>
            <p14:sldId id="685"/>
            <p14:sldId id="674"/>
            <p14:sldId id="684"/>
            <p14:sldId id="678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3" autoAdjust="0"/>
    <p:restoredTop sz="70884" autoAdjust="0"/>
  </p:normalViewPr>
  <p:slideViewPr>
    <p:cSldViewPr snapToGrid="0" snapToObjects="1" showGuides="1">
      <p:cViewPr>
        <p:scale>
          <a:sx n="50" d="100"/>
          <a:sy n="50" d="100"/>
        </p:scale>
        <p:origin x="2174" y="28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 App: Remove the buildings and the shadows update</a:t>
            </a:r>
          </a:p>
          <a:p>
            <a:r>
              <a:rPr lang="en-US" dirty="0"/>
              <a:t>http://webapps.maps.arcgis.com/apps/3DInsetMap/index.html?appid=0f553cdc22b14a25bc5bca2ac75397c3</a:t>
            </a:r>
          </a:p>
          <a:p>
            <a:endParaRPr lang="en-US" dirty="0"/>
          </a:p>
          <a:p>
            <a:r>
              <a:rPr lang="en-US" dirty="0"/>
              <a:t>BETH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</a:t>
            </a:r>
          </a:p>
          <a:p>
            <a:endParaRPr lang="en-US" dirty="0"/>
          </a:p>
          <a:p>
            <a:r>
              <a:rPr lang="en-US" dirty="0" err="1"/>
              <a:t>Coords</a:t>
            </a:r>
            <a:r>
              <a:rPr lang="en-US" dirty="0"/>
              <a:t> Widget - https://webapps.maps.arcgis.com/apps/Styler/index.html?appid=32412e57f2514b008740de00e77f4d2a</a:t>
            </a:r>
          </a:p>
          <a:p>
            <a:r>
              <a:rPr lang="en-US" dirty="0"/>
              <a:t>Legend Card Style and Full Screen - https://webapps.maps.arcgis.com/apps/Media/index.html?appid=0d609007027e41d3aff3ebcd451d3527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1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BETH</a:t>
            </a:r>
          </a:p>
          <a:p>
            <a:endParaRPr lang="en-US" dirty="0"/>
          </a:p>
          <a:p>
            <a:r>
              <a:rPr lang="en-US" dirty="0"/>
              <a:t>Mute - http://nw-brews.mapsdevext.arcgis.com/apps/InteractiveLegend/index.html?appid=c898d6031ec149068a7d5654d5fe2240</a:t>
            </a:r>
          </a:p>
          <a:p>
            <a:r>
              <a:rPr lang="en-US" dirty="0"/>
              <a:t>Filter - http://holistic.mapsdevext.arcgis.com/apps/InteractiveLegend/index.html?appid=c46c08cf403f4d2a92152f60fbde92a8</a:t>
            </a:r>
          </a:p>
          <a:p>
            <a:endParaRPr lang="en-US" dirty="0"/>
          </a:p>
          <a:p>
            <a:r>
              <a:rPr lang="en-US" dirty="0"/>
              <a:t>Other if they are updated:</a:t>
            </a:r>
          </a:p>
          <a:p>
            <a:r>
              <a:rPr lang="en-US" dirty="0"/>
              <a:t>– *need to update* - http://holistic.mapsdevext.arcgis.com/apps/InteractiveLegend/index.html?appid=cb78492e805848cb9e5e4f8bf3225aa2</a:t>
            </a:r>
          </a:p>
          <a:p>
            <a:r>
              <a:rPr lang="en-US" dirty="0"/>
              <a:t>http://holistic.mapsdevext.arcgis.com/apps/InteractiveLegend/index.html?appid=4399a2eb130c4a1f83fb3a2ce104152e</a:t>
            </a:r>
          </a:p>
          <a:p>
            <a:r>
              <a:rPr lang="en-US" dirty="0"/>
              <a:t>- Docked </a:t>
            </a:r>
          </a:p>
          <a:p>
            <a:r>
              <a:rPr lang="en-US" dirty="0"/>
              <a:t>– http://holistic.mapsdevext.arcgis.com/apps/InteractiveLegend/index.html?appid=d9e6a75521a3411bb89bb05aba60e393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2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 talk about the code side.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1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/latest/guide/release-notes/4.8/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43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8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create a demo video of tabbing through the 4.x widget showing they are keyboard accessible </a:t>
            </a:r>
          </a:p>
          <a:p>
            <a:endParaRPr lang="en-US" dirty="0"/>
          </a:p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8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new line arcade expression </a:t>
            </a:r>
          </a:p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5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demo this one with the new capability on </a:t>
            </a:r>
            <a:r>
              <a:rPr lang="en-US" dirty="0" err="1"/>
              <a:t>devext</a:t>
            </a:r>
            <a:r>
              <a:rPr lang="en-US" dirty="0"/>
              <a:t> to create photo layers. In Media app users can choose (List view or Preview).   KELLY LOOK AT THIS ONE </a:t>
            </a:r>
          </a:p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6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4.x specific but an easy way to add cool functionality </a:t>
            </a:r>
          </a:p>
          <a:p>
            <a:endParaRPr lang="en-US" dirty="0"/>
          </a:p>
          <a:p>
            <a:r>
              <a:rPr lang="en-US" dirty="0"/>
              <a:t>Hiding this one for now – not sure if we should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1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</a:t>
            </a:r>
          </a:p>
          <a:p>
            <a:endParaRPr lang="en-US" dirty="0"/>
          </a:p>
          <a:p>
            <a:r>
              <a:rPr lang="en-US" dirty="0"/>
              <a:t>Hover fixed popup - https://webapps.maps.arcgis.com/apps/Media/index.html?appid=99d8822351cf4513bf2b248fe3e06865</a:t>
            </a:r>
          </a:p>
          <a:p>
            <a:r>
              <a:rPr lang="en-US" dirty="0"/>
              <a:t>Hover floating - http://webapps.maps.arcgis.com/apps/Media/index.html?appid=4f3dd42bf668447a9abe06099f5fa457</a:t>
            </a:r>
          </a:p>
          <a:p>
            <a:r>
              <a:rPr lang="en-US" dirty="0"/>
              <a:t>Docked – </a:t>
            </a:r>
            <a:r>
              <a:rPr lang="en-US" dirty="0" err="1"/>
              <a:t>Styler</a:t>
            </a:r>
            <a:r>
              <a:rPr lang="en-US" dirty="0"/>
              <a:t> https://webapps.maps.arcgis.com/apps/Styler/index.html?appid=ba335516fee1421cb5bb449f6e9b97f5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6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3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3/6/2019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.maps.arcgis.com/apps/3DInsetMap/index.html?appid=0f553cdc22b14a25bc5bca2ac75397c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pps.maps.arcgis.com/apps/Styler/index.html?appid=32412e57f2514b008740de00e77f4d2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ebapps.maps.arcgis.com/apps/Media/index.html?appid=0d609007027e41d3aff3ebcd451d352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nw-brews.mapsdevext.arcgis.com/apps/InteractiveLegend/index.html?appid=c898d6031ec149068a7d5654d5fe22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holistic.mapsdevext.arcgis.com/apps/InteractiveLegend/index.html?appid=c46c08cf403f4d2a92152f60fbde92a8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jsapi.maps.arcgis.com/apps/Media/index.html?appid=5546582acd474bd7a91e3e7d7bdf7882" TargetMode="External"/><Relationship Id="rId4" Type="http://schemas.openxmlformats.org/officeDocument/2006/relationships/hyperlink" Target="https://developers.arcgis.com/javascript/latest/sample-code/view-breakpoints-css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widgets-print/liv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home/webmap/viewer.html?webmap=696f27fe20a84671906ad7356960bb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jsapi.maps.arcgis.com/apps/Media/index.html?appid=a9e9d05804a146acb84a2905a8d388ac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pps.maps.arcgis.com/apps/Media/index.html?appid=99d8822351cf4513bf2b248fe3e0686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-%20http:/webapps.maps.arcgis.com/apps/Media/index.html?appid=4f3dd42bf668447a9abe06099f5fa45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apps/Compare/index.html?appid=250b978d33cb489a93637b488d58f7a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jsapi.maps.arcgis.com/apps/3DInsetMap/index.html?appid=750b8fe2e1184b17bd5fec8892e7a0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Beth Romero	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Kelly Hutchins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Power Up Your Configurable Apps using JavaScript 4x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1D7-61E7-2B48-BFCC-A320B55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Measure and Slice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E9C6-AF1B-DF47-A80C-9E2F80C3F2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Slice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80FBFC7-F35F-4CFC-951B-4E328615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71" y="1337117"/>
            <a:ext cx="6768378" cy="45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38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E368-B9BC-554F-88C6-BA10E88D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8F3B-310B-014D-B753-FF738EE894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Coordinate widget </a:t>
            </a:r>
            <a:endParaRPr lang="en-US" dirty="0"/>
          </a:p>
          <a:p>
            <a:r>
              <a:rPr lang="en-US" dirty="0">
                <a:hlinkClick r:id="rId4"/>
              </a:rPr>
              <a:t>Card Style Legend</a:t>
            </a:r>
            <a:endParaRPr lang="en-US" dirty="0"/>
          </a:p>
          <a:p>
            <a:r>
              <a:rPr lang="en-US" dirty="0"/>
              <a:t>Full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EC03D-D8CF-4617-829F-4C3134BC0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20" y="836489"/>
            <a:ext cx="5234256" cy="2730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95469-5057-4FA7-BDC4-AD9E294DD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178" y="3020636"/>
            <a:ext cx="385605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4666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95ED-D05D-C24D-9DBE-40CBC54B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Filter &amp; Screenshot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2B3B-F984-2C42-90E5-2F34DC887E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Mute</a:t>
            </a:r>
            <a:endParaRPr lang="en-US" dirty="0"/>
          </a:p>
          <a:p>
            <a:r>
              <a:rPr lang="en-US" dirty="0">
                <a:hlinkClick r:id="rId4"/>
              </a:rPr>
              <a:t>Filter with Screenshot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D9A96-4DA5-4162-96B4-B3F3F34E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55" y="2779898"/>
            <a:ext cx="5497846" cy="2721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5C48-E6C7-451B-A67B-B95FFA71D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654" y="3543300"/>
            <a:ext cx="5364560" cy="27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651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BA1A-3E5B-D349-9F7F-7FE7FECE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Ryans</a:t>
            </a:r>
            <a:r>
              <a:rPr lang="en-US" dirty="0"/>
              <a:t>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E463E-3F9D-4740-A06C-1C128BC517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46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E502-EBA6-2E4C-BE39-936ADD1B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B828D-ED6F-6343-8092-7C46441462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client side filtering in Interactive Legend </a:t>
            </a:r>
          </a:p>
        </p:txBody>
      </p:sp>
    </p:spTree>
    <p:extLst>
      <p:ext uri="{BB962C8B-B14F-4D97-AF65-F5344CB8AC3E}">
        <p14:creationId xmlns:p14="http://schemas.microsoft.com/office/powerpoint/2010/main" val="78223484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AC1B-E776-654D-9824-BBADBB05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C474-423C-2F42-B212-5895874B17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767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F28C-F85F-A946-A2CC-95386956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229-20F1-C04A-8FF3-1545744701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en-US" dirty="0"/>
          </a:p>
          <a:p>
            <a:r>
              <a:rPr lang="en-US" dirty="0"/>
              <a:t>Client side queries</a:t>
            </a:r>
          </a:p>
          <a:p>
            <a:r>
              <a:rPr lang="en-US" dirty="0"/>
              <a:t>Feature layer </a:t>
            </a:r>
            <a:r>
              <a:rPr lang="en-US" dirty="0" err="1"/>
              <a:t>pbf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60353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 descr="The media map with a docked popup and the info panel collapsed. 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Apps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Popups </a:t>
            </a:r>
          </a:p>
          <a:p>
            <a:r>
              <a:rPr lang="en-US" dirty="0"/>
              <a:t>Expand/Collapse</a:t>
            </a:r>
          </a:p>
          <a:p>
            <a:r>
              <a:rPr lang="en-US" dirty="0">
                <a:hlinkClick r:id="rId4"/>
              </a:rPr>
              <a:t>Breakpoints </a:t>
            </a:r>
            <a:endParaRPr lang="en-US" dirty="0"/>
          </a:p>
        </p:txBody>
      </p:sp>
      <p:pic>
        <p:nvPicPr>
          <p:cNvPr id="4" name="Picture 3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5763C6F-F390-5A44-A68B-92C33D65A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958" y="1146619"/>
            <a:ext cx="3784936" cy="46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81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FDC-CF48-C045-95E1-46987E61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5C5236AA-1553-FD48-8A82-9EB4E69AE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162815" y="1828800"/>
            <a:ext cx="5872719" cy="3429000"/>
          </a:xfrm>
        </p:spPr>
      </p:pic>
    </p:spTree>
    <p:extLst>
      <p:ext uri="{BB962C8B-B14F-4D97-AF65-F5344CB8AC3E}">
        <p14:creationId xmlns:p14="http://schemas.microsoft.com/office/powerpoint/2010/main" val="39282315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D6C7-693C-4E4A-929E-5AEE97C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labels:  Arcade new line expression </a:t>
            </a:r>
          </a:p>
        </p:txBody>
      </p:sp>
      <p:pic>
        <p:nvPicPr>
          <p:cNvPr id="9" name="Content Placeholder 8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5B76506-EB51-9A46-85E8-00184D69FC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902197" y="2018527"/>
            <a:ext cx="4005469" cy="331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4384AD61-175B-D644-9AC4-41FB509A1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184" y="2018528"/>
            <a:ext cx="4089721" cy="331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0E80E0-761E-2C46-9944-174D0FB99957}"/>
              </a:ext>
            </a:extLst>
          </p:cNvPr>
          <p:cNvSpPr txBox="1"/>
          <p:nvPr/>
        </p:nvSpPr>
        <p:spPr>
          <a:xfrm>
            <a:off x="6096000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4.X App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3D1D6-AB2A-534B-9D5D-FBEF226DF99D}"/>
              </a:ext>
            </a:extLst>
          </p:cNvPr>
          <p:cNvSpPr txBox="1"/>
          <p:nvPr/>
        </p:nvSpPr>
        <p:spPr>
          <a:xfrm>
            <a:off x="902197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Online map viewer </a:t>
            </a:r>
          </a:p>
        </p:txBody>
      </p:sp>
    </p:spTree>
    <p:extLst>
      <p:ext uri="{BB962C8B-B14F-4D97-AF65-F5344CB8AC3E}">
        <p14:creationId xmlns:p14="http://schemas.microsoft.com/office/powerpoint/2010/main" val="17183073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C3E-0D3F-BE44-BD71-6FBCD131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Popup:  Attachments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E2D-7386-B248-86FA-AA0289241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view (default)</a:t>
            </a:r>
          </a:p>
          <a:p>
            <a:r>
              <a:rPr lang="en-US" dirty="0"/>
              <a:t>Preview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6D18CDE-7D5C-2F4B-85A6-D98A915A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69" y="1828800"/>
            <a:ext cx="5308600" cy="299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49574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C4B5-D91D-8248-ABD5-A1563861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Show Arcade </a:t>
            </a:r>
            <a:r>
              <a:rPr lang="en-US" dirty="0" err="1"/>
              <a:t>expresssion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69C0-4070-234F-A3FB-8B684D9E93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9718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EE52-036A-144A-9543-685DA31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Popups: Arcade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CD37-E0D6-B74C-80BA-998D6C0E0D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Supported in 4.11 </a:t>
            </a:r>
          </a:p>
          <a:p>
            <a:r>
              <a:rPr lang="en-US" dirty="0"/>
              <a:t>Access features from any layer in map </a:t>
            </a:r>
          </a:p>
          <a:p>
            <a:r>
              <a:rPr lang="en-US" dirty="0"/>
              <a:t>Show demo app with popup that has arcade expression that shows other feature info. </a:t>
            </a:r>
          </a:p>
        </p:txBody>
      </p:sp>
    </p:spTree>
    <p:extLst>
      <p:ext uri="{BB962C8B-B14F-4D97-AF65-F5344CB8AC3E}">
        <p14:creationId xmlns:p14="http://schemas.microsoft.com/office/powerpoint/2010/main" val="34249368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0696-1802-824C-8A23-6EA991FB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 : Dock and Hover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4BBB-0B88-9345-B04D-2AD4D0510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Dock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Hover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2597C-614D-4080-B636-3F250A118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387" y="3696060"/>
            <a:ext cx="6035538" cy="2694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BDAC9-6B06-4077-B1A3-C4E794E89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387" y="545663"/>
            <a:ext cx="6035538" cy="28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02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0EE1-98B4-D54E-886B-5F4FCCF9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7B6E-FDA5-B142-9AEB-34EF6569C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8572" y="1714500"/>
            <a:ext cx="10369296" cy="3429000"/>
          </a:xfrm>
        </p:spPr>
        <p:txBody>
          <a:bodyPr/>
          <a:lstStyle/>
          <a:p>
            <a:r>
              <a:rPr lang="en-US" dirty="0">
                <a:hlinkClick r:id="rId3"/>
              </a:rPr>
              <a:t>Compare 2d/3d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Inset 3d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250D9-4049-524E-B7F9-3F64E0A89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987" y="1461304"/>
            <a:ext cx="6429185" cy="379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4175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/fields"/>
    <ds:schemaRef ds:uri="31CC4743-1CD8-4E65-B9C9-B2D97D941F6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601</Words>
  <Application>Microsoft Office PowerPoint</Application>
  <PresentationFormat>Widescreen</PresentationFormat>
  <Paragraphs>113</Paragraphs>
  <Slides>18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Lucida Grande</vt:lpstr>
      <vt:lpstr>Esri_Corporate_Template-Dark</vt:lpstr>
      <vt:lpstr>Power Up Your Configurable Apps using JavaScript 4x Functionality </vt:lpstr>
      <vt:lpstr>Responsive Apps </vt:lpstr>
      <vt:lpstr>Accessibility </vt:lpstr>
      <vt:lpstr>Stacked labels:  Arcade new line expression </vt:lpstr>
      <vt:lpstr>Popup:  Attachments </vt:lpstr>
      <vt:lpstr>Popup Show Arcade expresssion</vt:lpstr>
      <vt:lpstr>Popups: Arcade </vt:lpstr>
      <vt:lpstr>Popups : Dock and Hover</vt:lpstr>
      <vt:lpstr>3D Maps </vt:lpstr>
      <vt:lpstr>3D: Measure and Slice tools </vt:lpstr>
      <vt:lpstr>Other widgets </vt:lpstr>
      <vt:lpstr>Interactive Filter &amp; Screenshot </vt:lpstr>
      <vt:lpstr>Ryans GITHUB</vt:lpstr>
      <vt:lpstr>Filter </vt:lpstr>
      <vt:lpstr>PowerPoint Presentation</vt:lpstr>
      <vt:lpstr>Performance ?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2019-03-06T15:59:32Z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